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13" r:id="rId5"/>
    <p:sldId id="310" r:id="rId6"/>
    <p:sldId id="311" r:id="rId7"/>
    <p:sldId id="321" r:id="rId8"/>
    <p:sldId id="312" r:id="rId9"/>
    <p:sldId id="319" r:id="rId10"/>
    <p:sldId id="315" r:id="rId11"/>
    <p:sldId id="309" r:id="rId12"/>
    <p:sldId id="324" r:id="rId13"/>
    <p:sldId id="323" r:id="rId14"/>
    <p:sldId id="320" r:id="rId15"/>
    <p:sldId id="3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Willis" userId="3621507810a7030f" providerId="LiveId" clId="{DE56AC4C-F9A9-4528-B4D4-C5579CAF71DB}"/>
    <pc:docChg chg="delSld modSld">
      <pc:chgData name="Keith Willis" userId="3621507810a7030f" providerId="LiveId" clId="{DE56AC4C-F9A9-4528-B4D4-C5579CAF71DB}" dt="2021-04-12T19:04:23.010" v="30" actId="1076"/>
      <pc:docMkLst>
        <pc:docMk/>
      </pc:docMkLst>
      <pc:sldChg chg="del">
        <pc:chgData name="Keith Willis" userId="3621507810a7030f" providerId="LiveId" clId="{DE56AC4C-F9A9-4528-B4D4-C5579CAF71DB}" dt="2021-04-12T19:03:29.720" v="1" actId="2696"/>
        <pc:sldMkLst>
          <pc:docMk/>
          <pc:sldMk cId="3912747309" sldId="268"/>
        </pc:sldMkLst>
      </pc:sldChg>
      <pc:sldChg chg="del">
        <pc:chgData name="Keith Willis" userId="3621507810a7030f" providerId="LiveId" clId="{DE56AC4C-F9A9-4528-B4D4-C5579CAF71DB}" dt="2021-04-12T19:03:42.728" v="2" actId="2696"/>
        <pc:sldMkLst>
          <pc:docMk/>
          <pc:sldMk cId="2640754129" sldId="314"/>
        </pc:sldMkLst>
      </pc:sldChg>
      <pc:sldChg chg="modSp mod">
        <pc:chgData name="Keith Willis" userId="3621507810a7030f" providerId="LiveId" clId="{DE56AC4C-F9A9-4528-B4D4-C5579CAF71DB}" dt="2021-04-12T19:04:23.010" v="30" actId="1076"/>
        <pc:sldMkLst>
          <pc:docMk/>
          <pc:sldMk cId="3112626754" sldId="317"/>
        </pc:sldMkLst>
        <pc:spChg chg="mod">
          <ac:chgData name="Keith Willis" userId="3621507810a7030f" providerId="LiveId" clId="{DE56AC4C-F9A9-4528-B4D4-C5579CAF71DB}" dt="2021-04-12T19:04:23.010" v="30" actId="1076"/>
          <ac:spMkLst>
            <pc:docMk/>
            <pc:sldMk cId="3112626754" sldId="317"/>
            <ac:spMk id="19" creationId="{F00EB25D-94D1-4845-99EE-EF2C4BC13DAD}"/>
          </ac:spMkLst>
        </pc:spChg>
        <pc:spChg chg="mod">
          <ac:chgData name="Keith Willis" userId="3621507810a7030f" providerId="LiveId" clId="{DE56AC4C-F9A9-4528-B4D4-C5579CAF71DB}" dt="2021-04-12T19:04:21.010" v="29" actId="20577"/>
          <ac:spMkLst>
            <pc:docMk/>
            <pc:sldMk cId="3112626754" sldId="317"/>
            <ac:spMk id="25" creationId="{BE0C4DAA-2C0D-495A-891C-37642E555D15}"/>
          </ac:spMkLst>
        </pc:spChg>
      </pc:sldChg>
      <pc:sldChg chg="del">
        <pc:chgData name="Keith Willis" userId="3621507810a7030f" providerId="LiveId" clId="{DE56AC4C-F9A9-4528-B4D4-C5579CAF71DB}" dt="2021-04-12T19:03:52.133" v="3" actId="2696"/>
        <pc:sldMkLst>
          <pc:docMk/>
          <pc:sldMk cId="1451778397" sldId="318"/>
        </pc:sldMkLst>
      </pc:sldChg>
      <pc:sldChg chg="del">
        <pc:chgData name="Keith Willis" userId="3621507810a7030f" providerId="LiveId" clId="{DE56AC4C-F9A9-4528-B4D4-C5579CAF71DB}" dt="2021-04-12T19:01:35.934" v="0" actId="2696"/>
        <pc:sldMkLst>
          <pc:docMk/>
          <pc:sldMk cId="3958649959" sldId="32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4/12/2021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4/12/2021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4/12/2021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4/12/2021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4/12/2021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4/12/2021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4/12/2021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4/12/2021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4/12/2021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4/12/2021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JPG"/><Relationship Id="rId7"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25.png"/><Relationship Id="rId5" Type="http://schemas.openxmlformats.org/officeDocument/2006/relationships/image" Target="../media/image24.jfi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fif"/></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3.jfif"/><Relationship Id="rId5" Type="http://schemas.openxmlformats.org/officeDocument/2006/relationships/image" Target="../media/image32.png"/><Relationship Id="rId4" Type="http://schemas.openxmlformats.org/officeDocument/2006/relationships/image" Target="../media/image31.jfif"/></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www.slaco-mo.org/" TargetMode="External"/><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hyperlink" Target="https://slaco-mo.org/neighborhoods/"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14.jfi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643467" y="516835"/>
            <a:ext cx="2994815" cy="1666501"/>
          </a:xfrm>
        </p:spPr>
        <p:txBody>
          <a:bodyPr vert="horz" lIns="91440" tIns="45720" rIns="91440" bIns="45720" rtlCol="0" anchor="b">
            <a:normAutofit/>
          </a:bodyPr>
          <a:lstStyle/>
          <a:p>
            <a:r>
              <a:rPr lang="en-US" sz="4000">
                <a:solidFill>
                  <a:schemeClr val="tx1"/>
                </a:solidFill>
              </a:rPr>
              <a:t>The Reality </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C9A6D53-4772-4659-AE33-29B074A06EF3}"/>
              </a:ext>
            </a:extLst>
          </p:cNvPr>
          <p:cNvSpPr txBox="1"/>
          <p:nvPr/>
        </p:nvSpPr>
        <p:spPr>
          <a:xfrm>
            <a:off x="643467" y="2546224"/>
            <a:ext cx="2994815" cy="3342747"/>
          </a:xfrm>
          <a:prstGeom prst="rect">
            <a:avLst/>
          </a:prstGeom>
        </p:spPr>
        <p:txBody>
          <a:bodyPr vert="horz" lIns="0" tIns="45720" rIns="0" bIns="45720" rtlCol="0">
            <a:normAutofit fontScale="85000" lnSpcReduction="10000"/>
          </a:bodyPr>
          <a:lstStyle/>
          <a:p>
            <a:pPr>
              <a:lnSpc>
                <a:spcPct val="90000"/>
              </a:lnSpc>
              <a:spcAft>
                <a:spcPts val="600"/>
              </a:spcAft>
              <a:buFont typeface="Calibri" panose="020F0502020204030204" pitchFamily="34" charset="0"/>
            </a:pPr>
            <a:r>
              <a:rPr lang="en-US" sz="1400" b="0" i="0" dirty="0">
                <a:effectLst/>
              </a:rPr>
              <a:t>“</a:t>
            </a:r>
            <a:r>
              <a:rPr lang="en-US" sz="1700" b="1" i="0" dirty="0">
                <a:effectLst/>
              </a:rPr>
              <a:t>Police violence is a leading cause of death for young men in the United States. Over the life course, about 1 in every 1,000 black men can expect to be killed by police. Risk of being killed by police peaks between the ages of 20 y and 35 y for men and women and for all racial and ethnic groups. Black women and men and American Indian and Alaska Native women and men are significantly more likely than white women and men to be killed by police. Latino men are also more likely to be killed by police than are white men.” </a:t>
            </a:r>
            <a:endParaRPr lang="en-US" sz="1700" b="1" dirty="0"/>
          </a:p>
          <a:p>
            <a:pPr>
              <a:lnSpc>
                <a:spcPct val="90000"/>
              </a:lnSpc>
              <a:spcAft>
                <a:spcPts val="600"/>
              </a:spcAft>
              <a:buFont typeface="Calibri" panose="020F0502020204030204" pitchFamily="34" charset="0"/>
            </a:pPr>
            <a:endParaRPr lang="en-US" sz="1400" dirty="0"/>
          </a:p>
          <a:p>
            <a:pPr>
              <a:lnSpc>
                <a:spcPct val="90000"/>
              </a:lnSpc>
              <a:spcAft>
                <a:spcPts val="600"/>
              </a:spcAft>
              <a:buFont typeface="Calibri" panose="020F0502020204030204" pitchFamily="34" charset="0"/>
            </a:pPr>
            <a:r>
              <a:rPr lang="en-US" sz="1400" dirty="0"/>
              <a:t>PNAS (Proceedings of the National Academy of Science of the United States of America)</a:t>
            </a:r>
          </a:p>
        </p:txBody>
      </p:sp>
      <p:pic>
        <p:nvPicPr>
          <p:cNvPr id="12" name="Picture 11" descr="A picture containing person, ground, sport, people&#10;&#10;Description automatically generated">
            <a:extLst>
              <a:ext uri="{FF2B5EF4-FFF2-40B4-BE49-F238E27FC236}">
                <a16:creationId xmlns:a16="http://schemas.microsoft.com/office/drawing/2014/main" id="{7F231CA2-3219-412F-8083-2894965E218F}"/>
              </a:ext>
            </a:extLst>
          </p:cNvPr>
          <p:cNvPicPr>
            <a:picLocks noChangeAspect="1"/>
          </p:cNvPicPr>
          <p:nvPr/>
        </p:nvPicPr>
        <p:blipFill rotWithShape="1">
          <a:blip r:embed="rId3"/>
          <a:srcRect l="14678" r="-3" b="-3"/>
          <a:stretch/>
        </p:blipFill>
        <p:spPr>
          <a:xfrm>
            <a:off x="4059920" y="1"/>
            <a:ext cx="4016408" cy="3401058"/>
          </a:xfrm>
          <a:prstGeom prst="rect">
            <a:avLst/>
          </a:prstGeom>
          <a:ln>
            <a:noFill/>
          </a:ln>
          <a:effectLst>
            <a:softEdge rad="112500"/>
          </a:effectLst>
        </p:spPr>
      </p:pic>
      <p:pic>
        <p:nvPicPr>
          <p:cNvPr id="8" name="Picture 7" descr="A picture containing text, person, outdoor, person&#10;&#10;Description automatically generated">
            <a:extLst>
              <a:ext uri="{FF2B5EF4-FFF2-40B4-BE49-F238E27FC236}">
                <a16:creationId xmlns:a16="http://schemas.microsoft.com/office/drawing/2014/main" id="{7D3DAFC2-3623-4112-BF9A-C402DBA5FC12}"/>
              </a:ext>
            </a:extLst>
          </p:cNvPr>
          <p:cNvPicPr>
            <a:picLocks noChangeAspect="1"/>
          </p:cNvPicPr>
          <p:nvPr/>
        </p:nvPicPr>
        <p:blipFill rotWithShape="1">
          <a:blip r:embed="rId4"/>
          <a:srcRect t="2915" r="-1" b="34097"/>
          <a:stretch/>
        </p:blipFill>
        <p:spPr>
          <a:xfrm>
            <a:off x="8175592" y="-1"/>
            <a:ext cx="4016408" cy="3383280"/>
          </a:xfrm>
          <a:prstGeom prst="rect">
            <a:avLst/>
          </a:prstGeom>
        </p:spPr>
      </p:pic>
      <p:pic>
        <p:nvPicPr>
          <p:cNvPr id="10" name="Picture 9" descr="A picture containing person, indoor, close&#10;&#10;Description automatically generated">
            <a:extLst>
              <a:ext uri="{FF2B5EF4-FFF2-40B4-BE49-F238E27FC236}">
                <a16:creationId xmlns:a16="http://schemas.microsoft.com/office/drawing/2014/main" id="{A74A21F6-056E-4696-8A38-347A2AD2B9E3}"/>
              </a:ext>
            </a:extLst>
          </p:cNvPr>
          <p:cNvPicPr>
            <a:picLocks noChangeAspect="1"/>
          </p:cNvPicPr>
          <p:nvPr/>
        </p:nvPicPr>
        <p:blipFill rotWithShape="1">
          <a:blip r:embed="rId5"/>
          <a:srcRect l="20001" r="1250" b="-1"/>
          <a:stretch/>
        </p:blipFill>
        <p:spPr>
          <a:xfrm>
            <a:off x="8170428" y="3474720"/>
            <a:ext cx="4021571" cy="3383280"/>
          </a:xfrm>
          <a:prstGeom prst="rect">
            <a:avLst/>
          </a:prstGeom>
        </p:spPr>
      </p:pic>
      <p:pic>
        <p:nvPicPr>
          <p:cNvPr id="14" name="Picture 13" descr="A picture containing person&#10;&#10;Description automatically generated">
            <a:extLst>
              <a:ext uri="{FF2B5EF4-FFF2-40B4-BE49-F238E27FC236}">
                <a16:creationId xmlns:a16="http://schemas.microsoft.com/office/drawing/2014/main" id="{715FAB99-B2FE-4133-9C14-CE4C4D66E1F6}"/>
              </a:ext>
            </a:extLst>
          </p:cNvPr>
          <p:cNvPicPr>
            <a:picLocks noChangeAspect="1"/>
          </p:cNvPicPr>
          <p:nvPr/>
        </p:nvPicPr>
        <p:blipFill>
          <a:blip r:embed="rId6"/>
          <a:stretch>
            <a:fillRect/>
          </a:stretch>
        </p:blipFill>
        <p:spPr>
          <a:xfrm>
            <a:off x="3990539" y="3351529"/>
            <a:ext cx="4155170" cy="3520441"/>
          </a:xfrm>
          <a:prstGeom prst="rect">
            <a:avLst/>
          </a:prstGeom>
          <a:ln>
            <a:noFill/>
          </a:ln>
          <a:effectLst>
            <a:softEdge rad="112500"/>
          </a:effectLst>
        </p:spPr>
      </p:pic>
    </p:spTree>
    <p:extLst>
      <p:ext uri="{BB962C8B-B14F-4D97-AF65-F5344CB8AC3E}">
        <p14:creationId xmlns:p14="http://schemas.microsoft.com/office/powerpoint/2010/main" val="9021272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286603"/>
            <a:ext cx="10058400" cy="1450757"/>
          </a:xfrm>
        </p:spPr>
        <p:txBody>
          <a:bodyPr>
            <a:normAutofit/>
          </a:bodyPr>
          <a:lstStyle/>
          <a:p>
            <a:r>
              <a:rPr lang="en-US" sz="4000" dirty="0"/>
              <a:t>Past Funders &amp; Partners</a:t>
            </a:r>
            <a:endParaRPr lang="en-US" sz="1600" dirty="0"/>
          </a:p>
        </p:txBody>
      </p:sp>
      <p:pic>
        <p:nvPicPr>
          <p:cNvPr id="9" name="Picture 8" descr="A picture containing text, clock, sign, clipart&#10;&#10;Description automatically generated">
            <a:extLst>
              <a:ext uri="{FF2B5EF4-FFF2-40B4-BE49-F238E27FC236}">
                <a16:creationId xmlns:a16="http://schemas.microsoft.com/office/drawing/2014/main" id="{50A06611-CB6D-4F09-9148-1CA8E87C257E}"/>
              </a:ext>
            </a:extLst>
          </p:cNvPr>
          <p:cNvPicPr>
            <a:picLocks noChangeAspect="1"/>
          </p:cNvPicPr>
          <p:nvPr/>
        </p:nvPicPr>
        <p:blipFill>
          <a:blip r:embed="rId3"/>
          <a:stretch>
            <a:fillRect/>
          </a:stretch>
        </p:blipFill>
        <p:spPr>
          <a:xfrm>
            <a:off x="8957725" y="286603"/>
            <a:ext cx="2124075" cy="1524000"/>
          </a:xfrm>
          <a:prstGeom prst="rect">
            <a:avLst/>
          </a:prstGeom>
        </p:spPr>
      </p:pic>
      <p:pic>
        <p:nvPicPr>
          <p:cNvPr id="4" name="Picture 3" descr="Text, logo&#10;&#10;Description automatically generated">
            <a:extLst>
              <a:ext uri="{FF2B5EF4-FFF2-40B4-BE49-F238E27FC236}">
                <a16:creationId xmlns:a16="http://schemas.microsoft.com/office/drawing/2014/main" id="{61328C7E-D215-49EC-9BCC-F19DA3D2CA67}"/>
              </a:ext>
            </a:extLst>
          </p:cNvPr>
          <p:cNvPicPr>
            <a:picLocks noChangeAspect="1"/>
          </p:cNvPicPr>
          <p:nvPr/>
        </p:nvPicPr>
        <p:blipFill>
          <a:blip r:embed="rId4"/>
          <a:stretch>
            <a:fillRect/>
          </a:stretch>
        </p:blipFill>
        <p:spPr>
          <a:xfrm>
            <a:off x="1750511" y="2006543"/>
            <a:ext cx="1434731" cy="1403168"/>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ACF2084B-7CC5-4963-A6F3-C29332E691F4}"/>
              </a:ext>
            </a:extLst>
          </p:cNvPr>
          <p:cNvPicPr>
            <a:picLocks noChangeAspect="1"/>
          </p:cNvPicPr>
          <p:nvPr/>
        </p:nvPicPr>
        <p:blipFill>
          <a:blip r:embed="rId5"/>
          <a:stretch>
            <a:fillRect/>
          </a:stretch>
        </p:blipFill>
        <p:spPr>
          <a:xfrm>
            <a:off x="5169271" y="2013478"/>
            <a:ext cx="1434731" cy="1434731"/>
          </a:xfrm>
          <a:prstGeom prst="rect">
            <a:avLst/>
          </a:prstGeom>
        </p:spPr>
      </p:pic>
      <p:pic>
        <p:nvPicPr>
          <p:cNvPr id="10" name="Picture 9" descr="Text, letter&#10;&#10;Description automatically generated">
            <a:extLst>
              <a:ext uri="{FF2B5EF4-FFF2-40B4-BE49-F238E27FC236}">
                <a16:creationId xmlns:a16="http://schemas.microsoft.com/office/drawing/2014/main" id="{344D1705-DB35-4670-A197-EC6FDEB80AA3}"/>
              </a:ext>
            </a:extLst>
          </p:cNvPr>
          <p:cNvPicPr>
            <a:picLocks noChangeAspect="1"/>
          </p:cNvPicPr>
          <p:nvPr/>
        </p:nvPicPr>
        <p:blipFill>
          <a:blip r:embed="rId6"/>
          <a:stretch>
            <a:fillRect/>
          </a:stretch>
        </p:blipFill>
        <p:spPr>
          <a:xfrm>
            <a:off x="710873" y="3332730"/>
            <a:ext cx="4136126" cy="1692052"/>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82B2A22D-E443-4B93-84D7-3D49189E292F}"/>
              </a:ext>
            </a:extLst>
          </p:cNvPr>
          <p:cNvPicPr>
            <a:picLocks noChangeAspect="1"/>
          </p:cNvPicPr>
          <p:nvPr/>
        </p:nvPicPr>
        <p:blipFill>
          <a:blip r:embed="rId7"/>
          <a:stretch>
            <a:fillRect/>
          </a:stretch>
        </p:blipFill>
        <p:spPr>
          <a:xfrm>
            <a:off x="6032538" y="4274614"/>
            <a:ext cx="1687669" cy="1692053"/>
          </a:xfrm>
          <a:prstGeom prst="rect">
            <a:avLst/>
          </a:prstGeom>
        </p:spPr>
      </p:pic>
      <p:pic>
        <p:nvPicPr>
          <p:cNvPr id="14" name="Picture 13" descr="Text&#10;&#10;Description automatically generated">
            <a:extLst>
              <a:ext uri="{FF2B5EF4-FFF2-40B4-BE49-F238E27FC236}">
                <a16:creationId xmlns:a16="http://schemas.microsoft.com/office/drawing/2014/main" id="{8741DA66-42BC-4D29-BEFD-98730DD60A23}"/>
              </a:ext>
            </a:extLst>
          </p:cNvPr>
          <p:cNvPicPr>
            <a:picLocks noChangeAspect="1"/>
          </p:cNvPicPr>
          <p:nvPr/>
        </p:nvPicPr>
        <p:blipFill>
          <a:blip r:embed="rId8"/>
          <a:stretch>
            <a:fillRect/>
          </a:stretch>
        </p:blipFill>
        <p:spPr>
          <a:xfrm>
            <a:off x="7720207" y="2081037"/>
            <a:ext cx="3361593" cy="1680797"/>
          </a:xfrm>
          <a:prstGeom prst="rect">
            <a:avLst/>
          </a:prstGeom>
        </p:spPr>
      </p:pic>
      <p:pic>
        <p:nvPicPr>
          <p:cNvPr id="16" name="Picture 15" descr="Logo&#10;&#10;Description automatically generated">
            <a:extLst>
              <a:ext uri="{FF2B5EF4-FFF2-40B4-BE49-F238E27FC236}">
                <a16:creationId xmlns:a16="http://schemas.microsoft.com/office/drawing/2014/main" id="{E1C2F21F-06C7-4A99-8807-C710304A8F02}"/>
              </a:ext>
            </a:extLst>
          </p:cNvPr>
          <p:cNvPicPr>
            <a:picLocks noChangeAspect="1"/>
          </p:cNvPicPr>
          <p:nvPr/>
        </p:nvPicPr>
        <p:blipFill>
          <a:blip r:embed="rId9"/>
          <a:stretch>
            <a:fillRect/>
          </a:stretch>
        </p:blipFill>
        <p:spPr>
          <a:xfrm>
            <a:off x="9213876" y="4178755"/>
            <a:ext cx="1528344" cy="1794142"/>
          </a:xfrm>
          <a:prstGeom prst="rect">
            <a:avLst/>
          </a:prstGeom>
        </p:spPr>
      </p:pic>
      <p:pic>
        <p:nvPicPr>
          <p:cNvPr id="20" name="Picture 19" descr="Logo&#10;&#10;Description automatically generated">
            <a:extLst>
              <a:ext uri="{FF2B5EF4-FFF2-40B4-BE49-F238E27FC236}">
                <a16:creationId xmlns:a16="http://schemas.microsoft.com/office/drawing/2014/main" id="{CAAC6440-C8FB-46AD-A2B2-932FD45526EE}"/>
              </a:ext>
            </a:extLst>
          </p:cNvPr>
          <p:cNvPicPr>
            <a:picLocks noChangeAspect="1"/>
          </p:cNvPicPr>
          <p:nvPr/>
        </p:nvPicPr>
        <p:blipFill>
          <a:blip r:embed="rId10"/>
          <a:stretch>
            <a:fillRect/>
          </a:stretch>
        </p:blipFill>
        <p:spPr>
          <a:xfrm>
            <a:off x="1449780" y="4767461"/>
            <a:ext cx="2857500" cy="1481138"/>
          </a:xfrm>
          <a:prstGeom prst="rect">
            <a:avLst/>
          </a:prstGeom>
        </p:spPr>
      </p:pic>
    </p:spTree>
    <p:extLst>
      <p:ext uri="{BB962C8B-B14F-4D97-AF65-F5344CB8AC3E}">
        <p14:creationId xmlns:p14="http://schemas.microsoft.com/office/powerpoint/2010/main" val="239524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FCC26976-BB7C-4872-86FF-B9628ECD40D0}"/>
              </a:ext>
            </a:extLst>
          </p:cNvPr>
          <p:cNvPicPr>
            <a:picLocks noChangeAspect="1"/>
          </p:cNvPicPr>
          <p:nvPr/>
        </p:nvPicPr>
        <p:blipFill>
          <a:blip r:embed="rId3"/>
          <a:stretch>
            <a:fillRect/>
          </a:stretch>
        </p:blipFill>
        <p:spPr>
          <a:xfrm>
            <a:off x="7764176" y="2517140"/>
            <a:ext cx="4427824" cy="3144762"/>
          </a:xfrm>
          <a:prstGeom prst="rect">
            <a:avLst/>
          </a:prstGeom>
        </p:spPr>
      </p:pic>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286603"/>
            <a:ext cx="10058400" cy="1450757"/>
          </a:xfrm>
        </p:spPr>
        <p:txBody>
          <a:bodyPr>
            <a:normAutofit/>
          </a:bodyPr>
          <a:lstStyle/>
          <a:p>
            <a:r>
              <a:rPr lang="en-US" sz="4000" dirty="0"/>
              <a:t>Past Funders &amp; Partners</a:t>
            </a:r>
            <a:endParaRPr lang="en-US" sz="1600" b="1" dirty="0"/>
          </a:p>
        </p:txBody>
      </p:sp>
      <p:pic>
        <p:nvPicPr>
          <p:cNvPr id="5" name="Picture 4" descr="A picture containing text&#10;&#10;Description automatically generated">
            <a:extLst>
              <a:ext uri="{FF2B5EF4-FFF2-40B4-BE49-F238E27FC236}">
                <a16:creationId xmlns:a16="http://schemas.microsoft.com/office/drawing/2014/main" id="{65B737A5-AA03-4D4F-B059-582724D83FAB}"/>
              </a:ext>
            </a:extLst>
          </p:cNvPr>
          <p:cNvPicPr>
            <a:picLocks noChangeAspect="1"/>
          </p:cNvPicPr>
          <p:nvPr/>
        </p:nvPicPr>
        <p:blipFill>
          <a:blip r:embed="rId4"/>
          <a:stretch>
            <a:fillRect/>
          </a:stretch>
        </p:blipFill>
        <p:spPr>
          <a:xfrm>
            <a:off x="5266855" y="2008294"/>
            <a:ext cx="1828960" cy="1853565"/>
          </a:xfrm>
          <a:prstGeom prst="rect">
            <a:avLst/>
          </a:prstGeom>
        </p:spPr>
      </p:pic>
      <p:pic>
        <p:nvPicPr>
          <p:cNvPr id="13" name="Picture 12" descr="Icon&#10;&#10;Description automatically generated">
            <a:extLst>
              <a:ext uri="{FF2B5EF4-FFF2-40B4-BE49-F238E27FC236}">
                <a16:creationId xmlns:a16="http://schemas.microsoft.com/office/drawing/2014/main" id="{7B6AB503-FE0B-4795-A8D4-5AC62B36CEB2}"/>
              </a:ext>
            </a:extLst>
          </p:cNvPr>
          <p:cNvPicPr>
            <a:picLocks noChangeAspect="1"/>
          </p:cNvPicPr>
          <p:nvPr/>
        </p:nvPicPr>
        <p:blipFill>
          <a:blip r:embed="rId5"/>
          <a:stretch>
            <a:fillRect/>
          </a:stretch>
        </p:blipFill>
        <p:spPr>
          <a:xfrm>
            <a:off x="6973640" y="3528302"/>
            <a:ext cx="2133600" cy="2133600"/>
          </a:xfrm>
          <a:prstGeom prst="rect">
            <a:avLst/>
          </a:prstGeom>
        </p:spPr>
      </p:pic>
      <p:pic>
        <p:nvPicPr>
          <p:cNvPr id="17" name="Picture 16" descr="Text&#10;&#10;Description automatically generated">
            <a:extLst>
              <a:ext uri="{FF2B5EF4-FFF2-40B4-BE49-F238E27FC236}">
                <a16:creationId xmlns:a16="http://schemas.microsoft.com/office/drawing/2014/main" id="{254606F5-3363-4A7E-90C8-D43A59D59EF8}"/>
              </a:ext>
            </a:extLst>
          </p:cNvPr>
          <p:cNvPicPr>
            <a:picLocks noChangeAspect="1"/>
          </p:cNvPicPr>
          <p:nvPr/>
        </p:nvPicPr>
        <p:blipFill>
          <a:blip r:embed="rId6"/>
          <a:stretch>
            <a:fillRect/>
          </a:stretch>
        </p:blipFill>
        <p:spPr>
          <a:xfrm>
            <a:off x="1224567" y="2079744"/>
            <a:ext cx="3238500" cy="140970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F2EDC454-6236-4F67-A89C-3DEC7B1FC94B}"/>
              </a:ext>
            </a:extLst>
          </p:cNvPr>
          <p:cNvPicPr>
            <a:picLocks noChangeAspect="1"/>
          </p:cNvPicPr>
          <p:nvPr/>
        </p:nvPicPr>
        <p:blipFill>
          <a:blip r:embed="rId7"/>
          <a:stretch>
            <a:fillRect/>
          </a:stretch>
        </p:blipFill>
        <p:spPr>
          <a:xfrm>
            <a:off x="1275016" y="4132794"/>
            <a:ext cx="5257143" cy="1739682"/>
          </a:xfrm>
          <a:prstGeom prst="rect">
            <a:avLst/>
          </a:prstGeom>
        </p:spPr>
      </p:pic>
      <p:pic>
        <p:nvPicPr>
          <p:cNvPr id="11" name="Picture 10" descr="A picture containing text, clock, sign, clipart&#10;&#10;Description automatically generated">
            <a:extLst>
              <a:ext uri="{FF2B5EF4-FFF2-40B4-BE49-F238E27FC236}">
                <a16:creationId xmlns:a16="http://schemas.microsoft.com/office/drawing/2014/main" id="{915E8813-A0F3-4333-B40E-8C7A35446C70}"/>
              </a:ext>
            </a:extLst>
          </p:cNvPr>
          <p:cNvPicPr>
            <a:picLocks noChangeAspect="1"/>
          </p:cNvPicPr>
          <p:nvPr/>
        </p:nvPicPr>
        <p:blipFill>
          <a:blip r:embed="rId8"/>
          <a:stretch>
            <a:fillRect/>
          </a:stretch>
        </p:blipFill>
        <p:spPr>
          <a:xfrm>
            <a:off x="8957725" y="286603"/>
            <a:ext cx="2124075" cy="1524000"/>
          </a:xfrm>
          <a:prstGeom prst="rect">
            <a:avLst/>
          </a:prstGeom>
        </p:spPr>
      </p:pic>
    </p:spTree>
    <p:extLst>
      <p:ext uri="{BB962C8B-B14F-4D97-AF65-F5344CB8AC3E}">
        <p14:creationId xmlns:p14="http://schemas.microsoft.com/office/powerpoint/2010/main" val="744064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ctrTitle"/>
          </p:nvPr>
        </p:nvSpPr>
        <p:spPr>
          <a:xfrm>
            <a:off x="429824" y="403830"/>
            <a:ext cx="7322546" cy="489526"/>
          </a:xfrm>
        </p:spPr>
        <p:txBody>
          <a:bodyPr vert="horz" lIns="91440" tIns="45720" rIns="91440" bIns="45720" rtlCol="0" anchor="b">
            <a:normAutofit fontScale="90000"/>
          </a:bodyPr>
          <a:lstStyle/>
          <a:p>
            <a:r>
              <a:rPr lang="en-US" sz="4400" dirty="0">
                <a:solidFill>
                  <a:schemeClr val="tx1"/>
                </a:solidFill>
              </a:rPr>
              <a:t>The Team </a:t>
            </a:r>
          </a:p>
        </p:txBody>
      </p:sp>
      <p:pic>
        <p:nvPicPr>
          <p:cNvPr id="7" name="Picture 6" descr="A picture containing text, person, indoor, suit&#10;&#10;Description automatically generated">
            <a:extLst>
              <a:ext uri="{FF2B5EF4-FFF2-40B4-BE49-F238E27FC236}">
                <a16:creationId xmlns:a16="http://schemas.microsoft.com/office/drawing/2014/main" id="{5323C4E9-7C9B-4C4B-BBBE-B83B30723D23}"/>
              </a:ext>
            </a:extLst>
          </p:cNvPr>
          <p:cNvPicPr>
            <a:picLocks noChangeAspect="1"/>
          </p:cNvPicPr>
          <p:nvPr/>
        </p:nvPicPr>
        <p:blipFill>
          <a:blip r:embed="rId3"/>
          <a:stretch>
            <a:fillRect/>
          </a:stretch>
        </p:blipFill>
        <p:spPr>
          <a:xfrm>
            <a:off x="9255412" y="835913"/>
            <a:ext cx="2628199" cy="2141982"/>
          </a:xfrm>
          <a:prstGeom prst="rect">
            <a:avLst/>
          </a:prstGeom>
          <a:ln>
            <a:noFill/>
          </a:ln>
          <a:effectLst>
            <a:softEdge rad="112500"/>
          </a:effectLst>
        </p:spPr>
      </p:pic>
      <p:sp>
        <p:nvSpPr>
          <p:cNvPr id="8" name="Rectangle 7">
            <a:extLst>
              <a:ext uri="{FF2B5EF4-FFF2-40B4-BE49-F238E27FC236}">
                <a16:creationId xmlns:a16="http://schemas.microsoft.com/office/drawing/2014/main" id="{7347CBC8-2E43-4011-8511-044C0F3AFA07}"/>
              </a:ext>
            </a:extLst>
          </p:cNvPr>
          <p:cNvSpPr/>
          <p:nvPr/>
        </p:nvSpPr>
        <p:spPr>
          <a:xfrm>
            <a:off x="3266334" y="4482030"/>
            <a:ext cx="2670283" cy="830997"/>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Emiel Cleaver</a:t>
            </a:r>
          </a:p>
          <a:p>
            <a:pPr algn="ctr"/>
            <a:r>
              <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Producer / Director</a:t>
            </a:r>
          </a:p>
        </p:txBody>
      </p:sp>
      <p:sp>
        <p:nvSpPr>
          <p:cNvPr id="19" name="TextBox 18">
            <a:extLst>
              <a:ext uri="{FF2B5EF4-FFF2-40B4-BE49-F238E27FC236}">
                <a16:creationId xmlns:a16="http://schemas.microsoft.com/office/drawing/2014/main" id="{F00EB25D-94D1-4845-99EE-EF2C4BC13DAD}"/>
              </a:ext>
            </a:extLst>
          </p:cNvPr>
          <p:cNvSpPr txBox="1"/>
          <p:nvPr/>
        </p:nvSpPr>
        <p:spPr>
          <a:xfrm>
            <a:off x="7590527" y="2861448"/>
            <a:ext cx="6096000" cy="707886"/>
          </a:xfrm>
          <a:prstGeom prst="rect">
            <a:avLst/>
          </a:prstGeom>
          <a:noFill/>
        </p:spPr>
        <p:txBody>
          <a:bodyPr wrap="square">
            <a:spAutoFit/>
          </a:bodyPr>
          <a:lstStyle/>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Keith An</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tone Willis, Sr</a:t>
            </a:r>
          </a:p>
          <a:p>
            <a:pPr algn="ct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V.P. of Sales</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1" name="TextBox 20">
            <a:extLst>
              <a:ext uri="{FF2B5EF4-FFF2-40B4-BE49-F238E27FC236}">
                <a16:creationId xmlns:a16="http://schemas.microsoft.com/office/drawing/2014/main" id="{2E87D053-B970-46EF-984E-75CB5C9CC373}"/>
              </a:ext>
            </a:extLst>
          </p:cNvPr>
          <p:cNvSpPr txBox="1"/>
          <p:nvPr/>
        </p:nvSpPr>
        <p:spPr>
          <a:xfrm>
            <a:off x="4542527" y="2982037"/>
            <a:ext cx="6096000" cy="707886"/>
          </a:xfrm>
          <a:prstGeom prst="rect">
            <a:avLst/>
          </a:prstGeom>
          <a:noFill/>
        </p:spPr>
        <p:txBody>
          <a:bodyPr wrap="square">
            <a:spAutoFit/>
          </a:bodyPr>
          <a:lstStyle/>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Carrie Stapleton</a:t>
            </a:r>
          </a:p>
          <a:p>
            <a:pPr algn="ct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Publicist</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Picture 4" descr="A person smiling for the camera&#10;&#10;Description automatically generated with low confidence">
            <a:extLst>
              <a:ext uri="{FF2B5EF4-FFF2-40B4-BE49-F238E27FC236}">
                <a16:creationId xmlns:a16="http://schemas.microsoft.com/office/drawing/2014/main" id="{5113D0DF-066D-42B5-8F8D-544BF97F4B2A}"/>
              </a:ext>
            </a:extLst>
          </p:cNvPr>
          <p:cNvPicPr>
            <a:picLocks noChangeAspect="1"/>
          </p:cNvPicPr>
          <p:nvPr/>
        </p:nvPicPr>
        <p:blipFill>
          <a:blip r:embed="rId4"/>
          <a:stretch>
            <a:fillRect/>
          </a:stretch>
        </p:blipFill>
        <p:spPr>
          <a:xfrm>
            <a:off x="6185081" y="837513"/>
            <a:ext cx="2670495" cy="2189306"/>
          </a:xfrm>
          <a:prstGeom prst="rect">
            <a:avLst/>
          </a:prstGeom>
          <a:ln>
            <a:noFill/>
          </a:ln>
          <a:effectLst>
            <a:softEdge rad="112500"/>
          </a:effectLst>
        </p:spPr>
      </p:pic>
      <p:pic>
        <p:nvPicPr>
          <p:cNvPr id="6" name="Picture 5" descr="A person smiling for the picture&#10;&#10;Description automatically generated with low confidence">
            <a:extLst>
              <a:ext uri="{FF2B5EF4-FFF2-40B4-BE49-F238E27FC236}">
                <a16:creationId xmlns:a16="http://schemas.microsoft.com/office/drawing/2014/main" id="{732D66CF-9272-4190-864F-EBB16519DBA9}"/>
              </a:ext>
            </a:extLst>
          </p:cNvPr>
          <p:cNvPicPr>
            <a:picLocks noChangeAspect="1"/>
          </p:cNvPicPr>
          <p:nvPr/>
        </p:nvPicPr>
        <p:blipFill>
          <a:blip r:embed="rId5"/>
          <a:stretch>
            <a:fillRect/>
          </a:stretch>
        </p:blipFill>
        <p:spPr>
          <a:xfrm>
            <a:off x="3486930" y="943163"/>
            <a:ext cx="2229085" cy="3343628"/>
          </a:xfrm>
          <a:prstGeom prst="rect">
            <a:avLst/>
          </a:prstGeom>
        </p:spPr>
      </p:pic>
      <p:pic>
        <p:nvPicPr>
          <p:cNvPr id="17" name="Picture 16" descr="A person wearing glasses and smiling at the camera&#10;&#10;Description automatically generated">
            <a:extLst>
              <a:ext uri="{FF2B5EF4-FFF2-40B4-BE49-F238E27FC236}">
                <a16:creationId xmlns:a16="http://schemas.microsoft.com/office/drawing/2014/main" id="{49E37B16-CA35-4B97-95AC-5E9251109436}"/>
              </a:ext>
            </a:extLst>
          </p:cNvPr>
          <p:cNvPicPr>
            <a:picLocks noChangeAspect="1"/>
          </p:cNvPicPr>
          <p:nvPr/>
        </p:nvPicPr>
        <p:blipFill>
          <a:blip r:embed="rId6"/>
          <a:stretch>
            <a:fillRect/>
          </a:stretch>
        </p:blipFill>
        <p:spPr>
          <a:xfrm>
            <a:off x="534157" y="893356"/>
            <a:ext cx="2229084" cy="3316511"/>
          </a:xfrm>
          <a:prstGeom prst="rect">
            <a:avLst/>
          </a:prstGeom>
        </p:spPr>
      </p:pic>
      <p:sp>
        <p:nvSpPr>
          <p:cNvPr id="23" name="Rectangle 22">
            <a:extLst>
              <a:ext uri="{FF2B5EF4-FFF2-40B4-BE49-F238E27FC236}">
                <a16:creationId xmlns:a16="http://schemas.microsoft.com/office/drawing/2014/main" id="{5433ED12-F75D-420C-828A-333C09E29644}"/>
              </a:ext>
            </a:extLst>
          </p:cNvPr>
          <p:cNvSpPr/>
          <p:nvPr/>
        </p:nvSpPr>
        <p:spPr>
          <a:xfrm>
            <a:off x="322599" y="4446061"/>
            <a:ext cx="2652200" cy="830997"/>
          </a:xfrm>
          <a:prstGeom prst="rect">
            <a:avLst/>
          </a:prstGeom>
          <a:noFill/>
        </p:spPr>
        <p:txBody>
          <a:bodyPr wrap="none" lIns="91440" tIns="45720" rIns="91440" bIns="45720">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Kevin McKinney</a:t>
            </a:r>
          </a:p>
          <a:p>
            <a:pPr algn="ctr"/>
            <a:r>
              <a:rPr lang="en-US"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Executive Producer</a:t>
            </a:r>
          </a:p>
        </p:txBody>
      </p:sp>
      <p:sp>
        <p:nvSpPr>
          <p:cNvPr id="25" name="TextBox 24">
            <a:extLst>
              <a:ext uri="{FF2B5EF4-FFF2-40B4-BE49-F238E27FC236}">
                <a16:creationId xmlns:a16="http://schemas.microsoft.com/office/drawing/2014/main" id="{BE0C4DAA-2C0D-495A-891C-37642E555D15}"/>
              </a:ext>
            </a:extLst>
          </p:cNvPr>
          <p:cNvSpPr txBox="1"/>
          <p:nvPr/>
        </p:nvSpPr>
        <p:spPr>
          <a:xfrm>
            <a:off x="5426576" y="4738824"/>
            <a:ext cx="6858000" cy="1508105"/>
          </a:xfrm>
          <a:prstGeom prst="rect">
            <a:avLst/>
          </a:prstGeom>
          <a:noFill/>
        </p:spPr>
        <p:txBody>
          <a:bodyPr wrap="square">
            <a:spAutoFit/>
          </a:bodyPr>
          <a:lstStyle/>
          <a:p>
            <a:pPr algn="ctr"/>
            <a:r>
              <a:rPr lang="en-US" b="1" dirty="0">
                <a:ln w="10160">
                  <a:solidFill>
                    <a:schemeClr val="accent5"/>
                  </a:solidFill>
                  <a:prstDash val="solid"/>
                </a:ln>
                <a:latin typeface="Arial Black" panose="020B0A04020102020204" pitchFamily="34" charset="0"/>
              </a:rPr>
              <a:t>Learn more about SLACO or the</a:t>
            </a:r>
          </a:p>
          <a:p>
            <a:pPr algn="ctr"/>
            <a:r>
              <a:rPr lang="en-US" b="1" dirty="0">
                <a:ln w="10160">
                  <a:solidFill>
                    <a:schemeClr val="accent5"/>
                  </a:solidFill>
                  <a:prstDash val="solid"/>
                </a:ln>
                <a:latin typeface="Arial Black" panose="020B0A04020102020204" pitchFamily="34" charset="0"/>
              </a:rPr>
              <a:t>documentary</a:t>
            </a:r>
          </a:p>
          <a:p>
            <a:pPr algn="ctr"/>
            <a:r>
              <a:rPr lang="en-US" b="1" dirty="0">
                <a:ln w="10160">
                  <a:solidFill>
                    <a:schemeClr val="accent5"/>
                  </a:solidFill>
                  <a:prstDash val="solid"/>
                </a:ln>
                <a:latin typeface="Arial Black" panose="020B0A04020102020204" pitchFamily="34" charset="0"/>
              </a:rPr>
              <a:t> at info@slaco-mo.org </a:t>
            </a:r>
          </a:p>
          <a:p>
            <a:pPr algn="ctr"/>
            <a:r>
              <a:rPr lang="en-US" b="1" dirty="0">
                <a:ln w="10160">
                  <a:solidFill>
                    <a:schemeClr val="accent5"/>
                  </a:solidFill>
                  <a:prstDash val="solid"/>
                </a:ln>
                <a:latin typeface="Arial Black" panose="020B0A04020102020204" pitchFamily="34" charset="0"/>
              </a:rPr>
              <a:t>or </a:t>
            </a:r>
            <a:r>
              <a:rPr lang="en-US" b="1" dirty="0">
                <a:ln w="10160">
                  <a:solidFill>
                    <a:schemeClr val="accent5"/>
                  </a:solidFill>
                  <a:prstDash val="solid"/>
                </a:ln>
                <a:effectLst>
                  <a:outerShdw blurRad="38100" dist="22860" dir="5400000" algn="tl" rotWithShape="0">
                    <a:srgbClr val="000000">
                      <a:alpha val="30000"/>
                    </a:srgbClr>
                  </a:outerShdw>
                </a:effectLst>
                <a:latin typeface="Arial Black" panose="020B0A04020102020204" pitchFamily="34" charset="0"/>
              </a:rPr>
              <a:t> </a:t>
            </a:r>
            <a:r>
              <a:rPr lang="en-US" u="sng" dirty="0">
                <a:effectLst/>
                <a:latin typeface="Arial Black" panose="020B0A0402010202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www.slaco-mo.org</a:t>
            </a:r>
            <a:r>
              <a:rPr lang="en-US" u="sng" dirty="0">
                <a:effectLst/>
                <a:latin typeface="Arial Black" panose="020B0A04020102020204" pitchFamily="34" charset="0"/>
                <a:ea typeface="Times New Roman" panose="02020603050405020304" pitchFamily="18" charset="0"/>
              </a:rPr>
              <a:t> </a:t>
            </a:r>
            <a:endParaRPr lang="en-US" sz="2000" b="1" dirty="0">
              <a:ln w="10160">
                <a:solidFill>
                  <a:schemeClr val="accent5"/>
                </a:solidFill>
                <a:prstDash val="solid"/>
              </a:ln>
              <a:effectLst>
                <a:outerShdw blurRad="38100" dist="22860" dir="5400000" algn="tl" rotWithShape="0">
                  <a:srgbClr val="000000">
                    <a:alpha val="30000"/>
                  </a:srgbClr>
                </a:outerShdw>
              </a:effectLst>
            </a:endParaRPr>
          </a:p>
          <a:p>
            <a:pPr algn="ctr"/>
            <a:r>
              <a:rPr lang="en-US" sz="2000" b="1" dirty="0">
                <a:ln w="10160">
                  <a:solidFill>
                    <a:schemeClr val="accent5"/>
                  </a:solidFill>
                  <a:prstDash val="solid"/>
                </a:ln>
                <a:effectLst>
                  <a:outerShdw blurRad="38100" dist="22860" dir="5400000" algn="tl" rotWithShape="0">
                    <a:srgbClr val="000000">
                      <a:alpha val="30000"/>
                    </a:srgbClr>
                  </a:outerShdw>
                </a:effectLst>
              </a:rPr>
              <a:t>(</a:t>
            </a:r>
            <a:r>
              <a:rPr lang="en-US" sz="2000" b="1" dirty="0">
                <a:effectLst/>
                <a:latin typeface="Calibri" panose="020F0502020204030204" pitchFamily="34" charset="0"/>
                <a:ea typeface="Times New Roman" panose="02020603050405020304" pitchFamily="18" charset="0"/>
              </a:rPr>
              <a:t>314) 361-9406 office</a:t>
            </a:r>
          </a:p>
        </p:txBody>
      </p:sp>
    </p:spTree>
    <p:extLst>
      <p:ext uri="{BB962C8B-B14F-4D97-AF65-F5344CB8AC3E}">
        <p14:creationId xmlns:p14="http://schemas.microsoft.com/office/powerpoint/2010/main" val="3112626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484243" y="286603"/>
            <a:ext cx="11277599" cy="1450757"/>
          </a:xfrm>
        </p:spPr>
        <p:txBody>
          <a:bodyPr>
            <a:normAutofit/>
          </a:bodyPr>
          <a:lstStyle/>
          <a:p>
            <a:r>
              <a:rPr lang="en-US" sz="3200" b="1" i="1" dirty="0"/>
              <a:t>“Why Are Black Men Afraid of the Police” </a:t>
            </a:r>
          </a:p>
        </p:txBody>
      </p:sp>
      <p:sp>
        <p:nvSpPr>
          <p:cNvPr id="7" name="Content Placeholder 6">
            <a:extLst>
              <a:ext uri="{FF2B5EF4-FFF2-40B4-BE49-F238E27FC236}">
                <a16:creationId xmlns:a16="http://schemas.microsoft.com/office/drawing/2014/main" id="{05273D2A-A744-4ADE-9AEB-CAF509B7EE19}"/>
              </a:ext>
            </a:extLst>
          </p:cNvPr>
          <p:cNvSpPr>
            <a:spLocks noGrp="1"/>
          </p:cNvSpPr>
          <p:nvPr>
            <p:ph idx="1"/>
          </p:nvPr>
        </p:nvSpPr>
        <p:spPr>
          <a:xfrm>
            <a:off x="1036319" y="1996440"/>
            <a:ext cx="10058400" cy="3760891"/>
          </a:xfrm>
        </p:spPr>
        <p:txBody>
          <a:bodyPr/>
          <a:lstStyle/>
          <a:p>
            <a:pPr algn="ctr"/>
            <a:r>
              <a:rPr lang="en-US" b="1" dirty="0"/>
              <a:t>A New DocuFilm Concept by Emiel Cleaver, an Award-Winning Documentarian</a:t>
            </a:r>
          </a:p>
          <a:p>
            <a:r>
              <a:rPr lang="en-US" dirty="0"/>
              <a:t> The first experience African Americans had in this country with law enforcement officials came through Slave Patrols in the Antebellum South. Throughout the years the distrust from the black community toward police officers has only grown. </a:t>
            </a:r>
            <a:r>
              <a:rPr lang="en-US" b="1" i="1" dirty="0"/>
              <a:t>“Why Are Black Men Afraid of the Police” </a:t>
            </a:r>
            <a:r>
              <a:rPr lang="en-US" dirty="0"/>
              <a:t>will talk about the historical relationship between law enforcement and black men. This project will give first-hand testimonials of black men from all walks of life describing their encounters with the police. </a:t>
            </a:r>
            <a:r>
              <a:rPr lang="en-US" b="1" i="1" dirty="0"/>
              <a:t>"Why Are Black Men Afraid of the Police" </a:t>
            </a:r>
            <a:r>
              <a:rPr lang="en-US" dirty="0"/>
              <a:t>will also explain why African Americans believe that black lives don't matter. The mission of this film is to continue the discussion of how we can bridge the gap between the police and the black community. </a:t>
            </a:r>
          </a:p>
        </p:txBody>
      </p:sp>
      <p:pic>
        <p:nvPicPr>
          <p:cNvPr id="9" name="Picture 8" descr="A picture containing text, clock, sign, clipart&#10;&#10;Description automatically generated">
            <a:extLst>
              <a:ext uri="{FF2B5EF4-FFF2-40B4-BE49-F238E27FC236}">
                <a16:creationId xmlns:a16="http://schemas.microsoft.com/office/drawing/2014/main" id="{50A06611-CB6D-4F09-9148-1CA8E87C257E}"/>
              </a:ext>
            </a:extLst>
          </p:cNvPr>
          <p:cNvPicPr>
            <a:picLocks noChangeAspect="1"/>
          </p:cNvPicPr>
          <p:nvPr/>
        </p:nvPicPr>
        <p:blipFill>
          <a:blip r:embed="rId3"/>
          <a:stretch>
            <a:fillRect/>
          </a:stretch>
        </p:blipFill>
        <p:spPr>
          <a:xfrm>
            <a:off x="10032682" y="4861560"/>
            <a:ext cx="2124075" cy="1524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7967EFA4-27A6-44E5-8E3A-36C5EAD1B579}"/>
              </a:ext>
            </a:extLst>
          </p:cNvPr>
          <p:cNvPicPr>
            <a:picLocks noChangeAspect="1"/>
          </p:cNvPicPr>
          <p:nvPr/>
        </p:nvPicPr>
        <p:blipFill>
          <a:blip r:embed="rId4"/>
          <a:stretch>
            <a:fillRect/>
          </a:stretch>
        </p:blipFill>
        <p:spPr>
          <a:xfrm>
            <a:off x="10383107" y="142572"/>
            <a:ext cx="1545145" cy="1594788"/>
          </a:xfrm>
          <a:prstGeom prst="rect">
            <a:avLst/>
          </a:prstGeom>
        </p:spPr>
      </p:pic>
    </p:spTree>
    <p:extLst>
      <p:ext uri="{BB962C8B-B14F-4D97-AF65-F5344CB8AC3E}">
        <p14:creationId xmlns:p14="http://schemas.microsoft.com/office/powerpoint/2010/main" val="248254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516835"/>
            <a:ext cx="5977937" cy="1666501"/>
          </a:xfrm>
        </p:spPr>
        <p:txBody>
          <a:bodyPr>
            <a:normAutofit/>
          </a:bodyPr>
          <a:lstStyle/>
          <a:p>
            <a:r>
              <a:rPr lang="en-US" sz="4000" dirty="0">
                <a:solidFill>
                  <a:schemeClr val="tx1"/>
                </a:solidFill>
              </a:rPr>
              <a:t>About SLACO </a:t>
            </a:r>
          </a:p>
        </p:txBody>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4ED3331A-70E7-48E0-85A5-876E84922207}"/>
              </a:ext>
            </a:extLst>
          </p:cNvPr>
          <p:cNvSpPr>
            <a:spLocks noGrp="1"/>
          </p:cNvSpPr>
          <p:nvPr>
            <p:ph idx="1"/>
          </p:nvPr>
        </p:nvSpPr>
        <p:spPr>
          <a:xfrm>
            <a:off x="421418" y="2640274"/>
            <a:ext cx="11094705" cy="3760788"/>
          </a:xfrm>
        </p:spPr>
        <p:txBody>
          <a:bodyPr/>
          <a:lstStyle/>
          <a:p>
            <a:pPr marL="0" marR="0" algn="just">
              <a:lnSpc>
                <a:spcPct val="112000"/>
              </a:lnSpc>
              <a:spcBef>
                <a:spcPts val="0"/>
              </a:spcBef>
              <a:spcAft>
                <a:spcPts val="900"/>
              </a:spcAft>
            </a:pPr>
            <a:r>
              <a:rPr lang="en-US" sz="2000" b="1" kern="1400" dirty="0">
                <a:solidFill>
                  <a:schemeClr val="tx1"/>
                </a:solidFill>
                <a:effectLst/>
                <a:latin typeface="Arial" panose="020B0604020202020204" pitchFamily="34" charset="0"/>
                <a:ea typeface="Times New Roman" panose="02020603050405020304" pitchFamily="18" charset="0"/>
              </a:rPr>
              <a:t>The St. Louis Association of Community Organizations </a:t>
            </a:r>
            <a:r>
              <a:rPr lang="en-US" sz="2000" kern="1400" dirty="0">
                <a:solidFill>
                  <a:schemeClr val="tx1"/>
                </a:solidFill>
                <a:effectLst/>
                <a:latin typeface="Arial" panose="020B0604020202020204" pitchFamily="34" charset="0"/>
                <a:ea typeface="Times New Roman" panose="02020603050405020304" pitchFamily="18" charset="0"/>
              </a:rPr>
              <a:t>(SLACO) is a membership-based coalition of </a:t>
            </a:r>
            <a:r>
              <a:rPr lang="en-US" sz="2000" b="1" kern="1400" dirty="0">
                <a:solidFill>
                  <a:schemeClr val="tx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neighborhood organizations </a:t>
            </a:r>
            <a:r>
              <a:rPr lang="en-US" sz="2000" kern="1400" dirty="0">
                <a:solidFill>
                  <a:schemeClr val="tx1"/>
                </a:solidFill>
                <a:effectLst/>
                <a:latin typeface="Arial" panose="020B0604020202020204" pitchFamily="34" charset="0"/>
                <a:ea typeface="Times New Roman" panose="02020603050405020304" pitchFamily="18" charset="0"/>
              </a:rPr>
              <a:t>from across the St. Louis region. SLACO serves as an umbrella organization to engage in networking and education of its member neighborhood associations, action campaigns, and improving the quality of life for residents.   Currently the 31 members represent 33% of the population of the City of St. Louis.  Membership is open to organizations throughout the metropolitan area.</a:t>
            </a:r>
            <a:endParaRPr lang="en-US" sz="2000" kern="1400" dirty="0">
              <a:solidFill>
                <a:schemeClr val="tx1"/>
              </a:solidFill>
              <a:effectLst/>
              <a:latin typeface="Times New Roman" panose="02020603050405020304" pitchFamily="18" charset="0"/>
              <a:ea typeface="Times New Roman" panose="02020603050405020304" pitchFamily="18" charset="0"/>
            </a:endParaRPr>
          </a:p>
          <a:p>
            <a:pPr marL="0" marR="0" algn="just">
              <a:lnSpc>
                <a:spcPct val="112000"/>
              </a:lnSpc>
              <a:spcBef>
                <a:spcPts val="0"/>
              </a:spcBef>
              <a:spcAft>
                <a:spcPts val="900"/>
              </a:spcAft>
            </a:pPr>
            <a:r>
              <a:rPr lang="en-US" sz="2000" kern="1400" dirty="0">
                <a:solidFill>
                  <a:schemeClr val="tx1"/>
                </a:solidFill>
                <a:effectLst/>
                <a:latin typeface="Arial" panose="020B0604020202020204" pitchFamily="34" charset="0"/>
                <a:ea typeface="Times New Roman" panose="02020603050405020304" pitchFamily="18" charset="0"/>
              </a:rPr>
              <a:t>SLACO serves and is led by neighborhood leaders from across the St. Louis metropolitan area focused on: Neighborhood Capacity Building; Community Empowerment; Neighborhood Advocacy; Communication Networking and Affordable Housing Development.</a:t>
            </a:r>
            <a:endParaRPr lang="en-US" sz="2000" kern="14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49326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516835"/>
            <a:ext cx="5977937" cy="1666501"/>
          </a:xfrm>
        </p:spPr>
        <p:txBody>
          <a:bodyPr>
            <a:normAutofit/>
          </a:bodyPr>
          <a:lstStyle/>
          <a:p>
            <a:r>
              <a:rPr lang="en-US" sz="4000">
                <a:solidFill>
                  <a:schemeClr val="tx1"/>
                </a:solidFill>
              </a:rPr>
              <a:t>Meet Emiel Cleaver </a:t>
            </a:r>
          </a:p>
        </p:txBody>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05273D2A-A744-4ADE-9AEB-CAF509B7EE19}"/>
              </a:ext>
            </a:extLst>
          </p:cNvPr>
          <p:cNvSpPr>
            <a:spLocks noGrp="1"/>
          </p:cNvSpPr>
          <p:nvPr>
            <p:ph idx="1"/>
          </p:nvPr>
        </p:nvSpPr>
        <p:spPr>
          <a:xfrm>
            <a:off x="399071" y="2353592"/>
            <a:ext cx="8133358" cy="3342747"/>
          </a:xfrm>
        </p:spPr>
        <p:txBody>
          <a:bodyPr>
            <a:noAutofit/>
          </a:bodyPr>
          <a:lstStyle/>
          <a:p>
            <a:pPr>
              <a:lnSpc>
                <a:spcPct val="100000"/>
              </a:lnSpc>
            </a:pPr>
            <a:r>
              <a:rPr lang="en-US" sz="1600" dirty="0">
                <a:solidFill>
                  <a:schemeClr val="tx1"/>
                </a:solidFill>
              </a:rPr>
              <a:t>Emiel Cleaver has more than twenty years of experience in video production. He earned a B.A. in English Literature from Philander Smith College. After graduation, his first employment was as a Production Assistant at Metro Sports/Time Warner in Kansas City, Missouri, where he worked on several sports shows. Emiel also owns his </a:t>
            </a:r>
            <a:r>
              <a:rPr lang="en-US" sz="1600">
                <a:solidFill>
                  <a:schemeClr val="tx1"/>
                </a:solidFill>
              </a:rPr>
              <a:t>own video </a:t>
            </a:r>
            <a:r>
              <a:rPr lang="en-US" sz="1600" dirty="0">
                <a:solidFill>
                  <a:schemeClr val="tx1"/>
                </a:solidFill>
              </a:rPr>
              <a:t>production company, Davenport Media &amp; Film, and has promoted concerts, organized special events and has directed and produced several music videos and mini documentaries, ranging from hip hop group Soul Servers to jazz legend Amahad Alaaden. He completed mini videos for the American Jazz Museum’s 10th Anniversary (18th and Vine: More Than Jazz, More Than Baseball) and also for the Robert Frazier Gallery of Contemporary Art for the opening reception and art exhibit as a prelude to the Kansas City Lyric Opera’s John Brown opera. In addition, Emiel has compiled an impressive collection of art photos and music videos. Emiel, who is also a Black History enthusiast and a rap artist, is a graduate of Filmmaking Studies at the University of Kansas City-Missouri/Communications Department, where he earned a Dean's Certificate from the University's Film and Media Arts Department. He wrote and performed a rap song, "Black Is Beautiful." Emiel has worked with and has consulted on various projects with the American Jazz  Museum and the Black Archives of Mid-America, where he directed tours and videotaped jazz concerts.</a:t>
            </a:r>
          </a:p>
        </p:txBody>
      </p:sp>
      <p:pic>
        <p:nvPicPr>
          <p:cNvPr id="6" name="Picture 5" descr="A picture containing text, person&#10;&#10;Description automatically generated">
            <a:extLst>
              <a:ext uri="{FF2B5EF4-FFF2-40B4-BE49-F238E27FC236}">
                <a16:creationId xmlns:a16="http://schemas.microsoft.com/office/drawing/2014/main" id="{3836555C-CF51-4640-B43B-39A6B02C94C7}"/>
              </a:ext>
            </a:extLst>
          </p:cNvPr>
          <p:cNvPicPr>
            <a:picLocks noChangeAspect="1"/>
          </p:cNvPicPr>
          <p:nvPr/>
        </p:nvPicPr>
        <p:blipFill>
          <a:blip r:embed="rId3"/>
          <a:stretch>
            <a:fillRect/>
          </a:stretch>
        </p:blipFill>
        <p:spPr>
          <a:xfrm>
            <a:off x="8793783" y="2466425"/>
            <a:ext cx="3136863" cy="3647167"/>
          </a:xfrm>
          <a:prstGeom prst="rect">
            <a:avLst/>
          </a:prstGeom>
          <a:ln>
            <a:noFill/>
          </a:ln>
          <a:effectLst>
            <a:softEdge rad="112500"/>
          </a:effectLst>
        </p:spPr>
      </p:pic>
    </p:spTree>
    <p:extLst>
      <p:ext uri="{BB962C8B-B14F-4D97-AF65-F5344CB8AC3E}">
        <p14:creationId xmlns:p14="http://schemas.microsoft.com/office/powerpoint/2010/main" val="164586171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a:solidFill>
                  <a:schemeClr val="tx1"/>
                </a:solidFill>
              </a:rPr>
              <a:t>Filmography </a:t>
            </a:r>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788312-E2B0-4A4F-8313-CBC97C122A22}"/>
              </a:ext>
            </a:extLst>
          </p:cNvPr>
          <p:cNvSpPr txBox="1"/>
          <p:nvPr/>
        </p:nvSpPr>
        <p:spPr>
          <a:xfrm>
            <a:off x="1097279" y="2546224"/>
            <a:ext cx="6456460" cy="3342747"/>
          </a:xfrm>
          <a:prstGeom prst="rect">
            <a:avLst/>
          </a:prstGeom>
        </p:spPr>
        <p:txBody>
          <a:bodyPr vert="horz" lIns="0" tIns="45720" rIns="0" bIns="45720" rtlCol="0">
            <a:normAutofit lnSpcReduction="10000"/>
          </a:bodyPr>
          <a:lstStyle/>
          <a:p>
            <a:pPr>
              <a:spcAft>
                <a:spcPts val="600"/>
              </a:spcAft>
              <a:buFont typeface="Calibri" panose="020F0502020204030204" pitchFamily="34" charset="0"/>
            </a:pPr>
            <a:r>
              <a:rPr lang="en-US" b="1" i="1" dirty="0"/>
              <a:t>“Abolitionist John Brown” (2010) </a:t>
            </a:r>
          </a:p>
          <a:p>
            <a:pPr>
              <a:spcAft>
                <a:spcPts val="600"/>
              </a:spcAft>
              <a:buFont typeface="Calibri" panose="020F0502020204030204" pitchFamily="34" charset="0"/>
            </a:pPr>
            <a:endParaRPr lang="en-US" b="1" i="1" dirty="0"/>
          </a:p>
          <a:p>
            <a:pPr>
              <a:spcAft>
                <a:spcPts val="600"/>
              </a:spcAft>
              <a:buFont typeface="Calibri" panose="020F0502020204030204" pitchFamily="34" charset="0"/>
            </a:pPr>
            <a:r>
              <a:rPr lang="en-US" b="1" i="1" dirty="0"/>
              <a:t>“Freedom Is Now: The History of Freedom Incorporated“ (2012)</a:t>
            </a:r>
          </a:p>
          <a:p>
            <a:pPr>
              <a:spcAft>
                <a:spcPts val="600"/>
              </a:spcAft>
              <a:buFont typeface="Calibri" panose="020F0502020204030204" pitchFamily="34" charset="0"/>
            </a:pPr>
            <a:endParaRPr lang="en-US" b="1" i="1" dirty="0"/>
          </a:p>
          <a:p>
            <a:pPr>
              <a:spcAft>
                <a:spcPts val="600"/>
              </a:spcAft>
              <a:buFont typeface="Calibri" panose="020F0502020204030204" pitchFamily="34" charset="0"/>
            </a:pPr>
            <a:r>
              <a:rPr lang="en-US" b="1" i="1" dirty="0"/>
              <a:t>“An Activist for The People” (2012) </a:t>
            </a:r>
          </a:p>
          <a:p>
            <a:pPr>
              <a:spcAft>
                <a:spcPts val="600"/>
              </a:spcAft>
              <a:buFont typeface="Calibri" panose="020F0502020204030204" pitchFamily="34" charset="0"/>
            </a:pPr>
            <a:endParaRPr lang="en-US" b="1" i="1" dirty="0"/>
          </a:p>
          <a:p>
            <a:pPr>
              <a:spcAft>
                <a:spcPts val="600"/>
              </a:spcAft>
              <a:buFont typeface="Calibri" panose="020F0502020204030204" pitchFamily="34" charset="0"/>
            </a:pPr>
            <a:r>
              <a:rPr lang="en-US" b="1" i="1" dirty="0"/>
              <a:t>“Rooted In Faith-Honoring Our Legacy Renewing Our Commitment 1859-2014“ the History of First Baptist Church in Kansas City, Kansas (2014)</a:t>
            </a:r>
            <a:br>
              <a:rPr lang="en-US" b="1" i="1" dirty="0"/>
            </a:br>
            <a:endParaRPr lang="en-US" b="1" i="1" dirty="0"/>
          </a:p>
          <a:p>
            <a:pPr>
              <a:spcAft>
                <a:spcPts val="600"/>
              </a:spcAft>
              <a:buFont typeface="Calibri" panose="020F0502020204030204" pitchFamily="34" charset="0"/>
            </a:pPr>
            <a:r>
              <a:rPr lang="en-US" b="1" i="1" dirty="0"/>
              <a:t> “Legacy of Leadership" (2020)</a:t>
            </a:r>
          </a:p>
        </p:txBody>
      </p:sp>
      <p:pic>
        <p:nvPicPr>
          <p:cNvPr id="12" name="Picture 11" descr="A picture containing text, person, person, indoor&#10;&#10;Description automatically generated">
            <a:extLst>
              <a:ext uri="{FF2B5EF4-FFF2-40B4-BE49-F238E27FC236}">
                <a16:creationId xmlns:a16="http://schemas.microsoft.com/office/drawing/2014/main" id="{9A682706-DB92-4A2D-B24C-7E50A36B09A4}"/>
              </a:ext>
            </a:extLst>
          </p:cNvPr>
          <p:cNvPicPr>
            <a:picLocks noChangeAspect="1"/>
          </p:cNvPicPr>
          <p:nvPr/>
        </p:nvPicPr>
        <p:blipFill>
          <a:blip r:embed="rId3"/>
          <a:stretch>
            <a:fillRect/>
          </a:stretch>
        </p:blipFill>
        <p:spPr>
          <a:xfrm>
            <a:off x="7553739" y="2353592"/>
            <a:ext cx="4638246" cy="3478685"/>
          </a:xfrm>
          <a:prstGeom prst="rect">
            <a:avLst/>
          </a:prstGeom>
          <a:ln>
            <a:noFill/>
          </a:ln>
          <a:effectLst>
            <a:softEdge rad="112500"/>
          </a:effectLst>
        </p:spPr>
      </p:pic>
    </p:spTree>
    <p:extLst>
      <p:ext uri="{BB962C8B-B14F-4D97-AF65-F5344CB8AC3E}">
        <p14:creationId xmlns:p14="http://schemas.microsoft.com/office/powerpoint/2010/main" val="240244806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286603"/>
            <a:ext cx="10058400" cy="1450757"/>
          </a:xfrm>
        </p:spPr>
        <p:txBody>
          <a:bodyPr>
            <a:normAutofit/>
          </a:bodyPr>
          <a:lstStyle/>
          <a:p>
            <a:r>
              <a:rPr lang="en-US" sz="4000" dirty="0"/>
              <a:t>Production Timetable </a:t>
            </a:r>
          </a:p>
        </p:txBody>
      </p:sp>
      <p:pic>
        <p:nvPicPr>
          <p:cNvPr id="9" name="Picture 8" descr="A picture containing text, clock, sign, clipart&#10;&#10;Description automatically generated">
            <a:extLst>
              <a:ext uri="{FF2B5EF4-FFF2-40B4-BE49-F238E27FC236}">
                <a16:creationId xmlns:a16="http://schemas.microsoft.com/office/drawing/2014/main" id="{50A06611-CB6D-4F09-9148-1CA8E87C257E}"/>
              </a:ext>
            </a:extLst>
          </p:cNvPr>
          <p:cNvPicPr>
            <a:picLocks noChangeAspect="1"/>
          </p:cNvPicPr>
          <p:nvPr/>
        </p:nvPicPr>
        <p:blipFill>
          <a:blip r:embed="rId3"/>
          <a:stretch>
            <a:fillRect/>
          </a:stretch>
        </p:blipFill>
        <p:spPr>
          <a:xfrm>
            <a:off x="10032682" y="4861560"/>
            <a:ext cx="2124075" cy="1524000"/>
          </a:xfrm>
          <a:prstGeom prst="rect">
            <a:avLst/>
          </a:prstGeom>
        </p:spPr>
      </p:pic>
      <p:sp>
        <p:nvSpPr>
          <p:cNvPr id="5" name="TextBox 4">
            <a:extLst>
              <a:ext uri="{FF2B5EF4-FFF2-40B4-BE49-F238E27FC236}">
                <a16:creationId xmlns:a16="http://schemas.microsoft.com/office/drawing/2014/main" id="{02903127-80CB-43B5-9036-25F2F95B3A52}"/>
              </a:ext>
            </a:extLst>
          </p:cNvPr>
          <p:cNvSpPr txBox="1"/>
          <p:nvPr/>
        </p:nvSpPr>
        <p:spPr>
          <a:xfrm>
            <a:off x="1097280" y="1996440"/>
            <a:ext cx="10294289" cy="2146613"/>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following is the anticipated production schedule for the film (provided</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funding will keep the project in motion throughout each phase).Description of work start and end dates: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Phase One Pre-Production 2 Weeks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Phase Two Production 16 weeks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Phase Three Postproduction 6 weeks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Phase Four Airing and Distribution</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ext, clipart&#10;&#10;Description automatically generated">
            <a:extLst>
              <a:ext uri="{FF2B5EF4-FFF2-40B4-BE49-F238E27FC236}">
                <a16:creationId xmlns:a16="http://schemas.microsoft.com/office/drawing/2014/main" id="{59C28DDB-71E5-4920-9ED2-5E3E3F52B4D3}"/>
              </a:ext>
            </a:extLst>
          </p:cNvPr>
          <p:cNvPicPr>
            <a:picLocks noChangeAspect="1"/>
          </p:cNvPicPr>
          <p:nvPr/>
        </p:nvPicPr>
        <p:blipFill>
          <a:blip r:embed="rId4"/>
          <a:stretch>
            <a:fillRect/>
          </a:stretch>
        </p:blipFill>
        <p:spPr>
          <a:xfrm>
            <a:off x="10383107" y="142572"/>
            <a:ext cx="1545145" cy="1594788"/>
          </a:xfrm>
          <a:prstGeom prst="rect">
            <a:avLst/>
          </a:prstGeom>
        </p:spPr>
      </p:pic>
    </p:spTree>
    <p:extLst>
      <p:ext uri="{BB962C8B-B14F-4D97-AF65-F5344CB8AC3E}">
        <p14:creationId xmlns:p14="http://schemas.microsoft.com/office/powerpoint/2010/main" val="149419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286603"/>
            <a:ext cx="10058400" cy="1450757"/>
          </a:xfrm>
        </p:spPr>
        <p:txBody>
          <a:bodyPr>
            <a:normAutofit/>
          </a:bodyPr>
          <a:lstStyle/>
          <a:p>
            <a:r>
              <a:rPr lang="en-US" sz="4000" dirty="0"/>
              <a:t>Airing &amp; Distribution </a:t>
            </a:r>
          </a:p>
        </p:txBody>
      </p:sp>
      <p:pic>
        <p:nvPicPr>
          <p:cNvPr id="9" name="Picture 8" descr="A picture containing text, clock, sign, clipart&#10;&#10;Description automatically generated">
            <a:extLst>
              <a:ext uri="{FF2B5EF4-FFF2-40B4-BE49-F238E27FC236}">
                <a16:creationId xmlns:a16="http://schemas.microsoft.com/office/drawing/2014/main" id="{50A06611-CB6D-4F09-9148-1CA8E87C257E}"/>
              </a:ext>
            </a:extLst>
          </p:cNvPr>
          <p:cNvPicPr>
            <a:picLocks noChangeAspect="1"/>
          </p:cNvPicPr>
          <p:nvPr/>
        </p:nvPicPr>
        <p:blipFill>
          <a:blip r:embed="rId3"/>
          <a:stretch>
            <a:fillRect/>
          </a:stretch>
        </p:blipFill>
        <p:spPr>
          <a:xfrm>
            <a:off x="10032682" y="4861560"/>
            <a:ext cx="2124075" cy="1524000"/>
          </a:xfrm>
          <a:prstGeom prst="rect">
            <a:avLst/>
          </a:prstGeom>
        </p:spPr>
      </p:pic>
      <p:sp>
        <p:nvSpPr>
          <p:cNvPr id="5" name="TextBox 4">
            <a:extLst>
              <a:ext uri="{FF2B5EF4-FFF2-40B4-BE49-F238E27FC236}">
                <a16:creationId xmlns:a16="http://schemas.microsoft.com/office/drawing/2014/main" id="{45D7AF60-AFC1-472B-8660-0FA8DFB1D63C}"/>
              </a:ext>
            </a:extLst>
          </p:cNvPr>
          <p:cNvSpPr txBox="1"/>
          <p:nvPr/>
        </p:nvSpPr>
        <p:spPr>
          <a:xfrm>
            <a:off x="1097280" y="2074826"/>
            <a:ext cx="9902024" cy="1825884"/>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producers of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Why Are Black Men Afraid of the Police</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plan to release the documentary through a streaming app service or on network television February 2022. Due to the recent popularity and success of theatrically released documentaries, </a:t>
            </a:r>
            <a:r>
              <a:rPr lang="en-US" sz="1800" i="1" dirty="0">
                <a:effectLst/>
                <a:latin typeface="Arial" panose="020B0604020202020204" pitchFamily="34" charset="0"/>
                <a:ea typeface="Calibri" panose="020F0502020204030204" pitchFamily="34" charset="0"/>
                <a:cs typeface="Times New Roman" panose="02020603050405020304" pitchFamily="18" charset="0"/>
              </a:rPr>
              <a:t>Encounters with the Police</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will also be considered as a theatrical motion picture release. Additionally, the film will be made available to third parties interested in educational use. </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text, clipart&#10;&#10;Description automatically generated">
            <a:extLst>
              <a:ext uri="{FF2B5EF4-FFF2-40B4-BE49-F238E27FC236}">
                <a16:creationId xmlns:a16="http://schemas.microsoft.com/office/drawing/2014/main" id="{195D9AEA-C6D3-470C-9689-D4A1EBBD91D7}"/>
              </a:ext>
            </a:extLst>
          </p:cNvPr>
          <p:cNvPicPr>
            <a:picLocks noChangeAspect="1"/>
          </p:cNvPicPr>
          <p:nvPr/>
        </p:nvPicPr>
        <p:blipFill>
          <a:blip r:embed="rId4"/>
          <a:stretch>
            <a:fillRect/>
          </a:stretch>
        </p:blipFill>
        <p:spPr>
          <a:xfrm>
            <a:off x="10383107" y="142572"/>
            <a:ext cx="1545145" cy="1594788"/>
          </a:xfrm>
          <a:prstGeom prst="rect">
            <a:avLst/>
          </a:prstGeom>
        </p:spPr>
      </p:pic>
    </p:spTree>
    <p:extLst>
      <p:ext uri="{BB962C8B-B14F-4D97-AF65-F5344CB8AC3E}">
        <p14:creationId xmlns:p14="http://schemas.microsoft.com/office/powerpoint/2010/main" val="369505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sz="4000" dirty="0"/>
              <a:t>Current or Former Community Partners </a:t>
            </a:r>
          </a:p>
        </p:txBody>
      </p:sp>
      <p:pic>
        <p:nvPicPr>
          <p:cNvPr id="6" name="Picture 5" descr="A picture containing text, clipart&#10;&#10;Description automatically generated">
            <a:extLst>
              <a:ext uri="{FF2B5EF4-FFF2-40B4-BE49-F238E27FC236}">
                <a16:creationId xmlns:a16="http://schemas.microsoft.com/office/drawing/2014/main" id="{4D4E55EA-9292-4158-8CA7-0F229CF69A83}"/>
              </a:ext>
            </a:extLst>
          </p:cNvPr>
          <p:cNvPicPr>
            <a:picLocks noChangeAspect="1"/>
          </p:cNvPicPr>
          <p:nvPr/>
        </p:nvPicPr>
        <p:blipFill>
          <a:blip r:embed="rId2"/>
          <a:stretch>
            <a:fillRect/>
          </a:stretch>
        </p:blipFill>
        <p:spPr>
          <a:xfrm>
            <a:off x="10607041" y="163848"/>
            <a:ext cx="1481750" cy="1529357"/>
          </a:xfrm>
          <a:prstGeom prst="rect">
            <a:avLst/>
          </a:prstGeom>
        </p:spPr>
      </p:pic>
      <p:pic>
        <p:nvPicPr>
          <p:cNvPr id="4" name="Picture 3" descr="Text&#10;&#10;Description automatically generated">
            <a:extLst>
              <a:ext uri="{FF2B5EF4-FFF2-40B4-BE49-F238E27FC236}">
                <a16:creationId xmlns:a16="http://schemas.microsoft.com/office/drawing/2014/main" id="{AB69F91B-E394-4F21-A9AF-ECFA21D6AA0B}"/>
              </a:ext>
            </a:extLst>
          </p:cNvPr>
          <p:cNvPicPr>
            <a:picLocks noChangeAspect="1"/>
          </p:cNvPicPr>
          <p:nvPr/>
        </p:nvPicPr>
        <p:blipFill>
          <a:blip r:embed="rId3"/>
          <a:stretch>
            <a:fillRect/>
          </a:stretch>
        </p:blipFill>
        <p:spPr>
          <a:xfrm>
            <a:off x="191673" y="2209800"/>
            <a:ext cx="3733800" cy="1219200"/>
          </a:xfrm>
          <a:prstGeom prst="rect">
            <a:avLst/>
          </a:prstGeom>
        </p:spPr>
      </p:pic>
      <p:pic>
        <p:nvPicPr>
          <p:cNvPr id="9" name="Picture 8" descr="Text&#10;&#10;Description automatically generated">
            <a:extLst>
              <a:ext uri="{FF2B5EF4-FFF2-40B4-BE49-F238E27FC236}">
                <a16:creationId xmlns:a16="http://schemas.microsoft.com/office/drawing/2014/main" id="{0197B510-6196-4DFD-95E6-50782FF811E9}"/>
              </a:ext>
            </a:extLst>
          </p:cNvPr>
          <p:cNvPicPr>
            <a:picLocks noChangeAspect="1"/>
          </p:cNvPicPr>
          <p:nvPr/>
        </p:nvPicPr>
        <p:blipFill>
          <a:blip r:embed="rId4"/>
          <a:stretch>
            <a:fillRect/>
          </a:stretch>
        </p:blipFill>
        <p:spPr>
          <a:xfrm>
            <a:off x="4283858" y="2453258"/>
            <a:ext cx="2221997" cy="502921"/>
          </a:xfrm>
          <a:prstGeom prst="rect">
            <a:avLst/>
          </a:prstGeom>
        </p:spPr>
      </p:pic>
      <p:pic>
        <p:nvPicPr>
          <p:cNvPr id="11" name="Picture 10" descr="Text&#10;&#10;Description automatically generated">
            <a:extLst>
              <a:ext uri="{FF2B5EF4-FFF2-40B4-BE49-F238E27FC236}">
                <a16:creationId xmlns:a16="http://schemas.microsoft.com/office/drawing/2014/main" id="{836CA387-5DF9-4258-BE05-FF8C2AEC5CDB}"/>
              </a:ext>
            </a:extLst>
          </p:cNvPr>
          <p:cNvPicPr>
            <a:picLocks noChangeAspect="1"/>
          </p:cNvPicPr>
          <p:nvPr/>
        </p:nvPicPr>
        <p:blipFill>
          <a:blip r:embed="rId5"/>
          <a:stretch>
            <a:fillRect/>
          </a:stretch>
        </p:blipFill>
        <p:spPr>
          <a:xfrm>
            <a:off x="6945496" y="2239434"/>
            <a:ext cx="2095500" cy="1000125"/>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0636AE88-1316-49E1-9C5F-34836E84C891}"/>
              </a:ext>
            </a:extLst>
          </p:cNvPr>
          <p:cNvPicPr>
            <a:picLocks noChangeAspect="1"/>
          </p:cNvPicPr>
          <p:nvPr/>
        </p:nvPicPr>
        <p:blipFill>
          <a:blip r:embed="rId6"/>
          <a:stretch>
            <a:fillRect/>
          </a:stretch>
        </p:blipFill>
        <p:spPr>
          <a:xfrm>
            <a:off x="9374311" y="1976437"/>
            <a:ext cx="2705100" cy="1685925"/>
          </a:xfrm>
          <a:prstGeom prst="rect">
            <a:avLst/>
          </a:prstGeom>
        </p:spPr>
      </p:pic>
      <p:pic>
        <p:nvPicPr>
          <p:cNvPr id="15" name="Picture 14" descr="Logo, company name&#10;&#10;Description automatically generated">
            <a:extLst>
              <a:ext uri="{FF2B5EF4-FFF2-40B4-BE49-F238E27FC236}">
                <a16:creationId xmlns:a16="http://schemas.microsoft.com/office/drawing/2014/main" id="{DCFC1045-7998-4015-90DB-D965D051F4E8}"/>
              </a:ext>
            </a:extLst>
          </p:cNvPr>
          <p:cNvPicPr>
            <a:picLocks noChangeAspect="1"/>
          </p:cNvPicPr>
          <p:nvPr/>
        </p:nvPicPr>
        <p:blipFill>
          <a:blip r:embed="rId7"/>
          <a:stretch>
            <a:fillRect/>
          </a:stretch>
        </p:blipFill>
        <p:spPr>
          <a:xfrm>
            <a:off x="1496598" y="3738752"/>
            <a:ext cx="2428875" cy="188595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2C83BDF-07C6-42C0-9FC4-A6A085AF19B9}"/>
              </a:ext>
            </a:extLst>
          </p:cNvPr>
          <p:cNvPicPr>
            <a:picLocks noChangeAspect="1"/>
          </p:cNvPicPr>
          <p:nvPr/>
        </p:nvPicPr>
        <p:blipFill>
          <a:blip r:embed="rId8"/>
          <a:stretch>
            <a:fillRect/>
          </a:stretch>
        </p:blipFill>
        <p:spPr>
          <a:xfrm>
            <a:off x="5394856" y="3769380"/>
            <a:ext cx="2266950" cy="2019300"/>
          </a:xfrm>
          <a:prstGeom prst="rect">
            <a:avLst/>
          </a:prstGeom>
        </p:spPr>
      </p:pic>
      <p:pic>
        <p:nvPicPr>
          <p:cNvPr id="19" name="Picture 18" descr="Logo&#10;&#10;Description automatically generated">
            <a:extLst>
              <a:ext uri="{FF2B5EF4-FFF2-40B4-BE49-F238E27FC236}">
                <a16:creationId xmlns:a16="http://schemas.microsoft.com/office/drawing/2014/main" id="{CEB0B483-D198-4EC5-994E-D3BE8789C7D5}"/>
              </a:ext>
            </a:extLst>
          </p:cNvPr>
          <p:cNvPicPr>
            <a:picLocks noChangeAspect="1"/>
          </p:cNvPicPr>
          <p:nvPr/>
        </p:nvPicPr>
        <p:blipFill>
          <a:blip r:embed="rId9"/>
          <a:stretch>
            <a:fillRect/>
          </a:stretch>
        </p:blipFill>
        <p:spPr>
          <a:xfrm>
            <a:off x="8278791" y="3618442"/>
            <a:ext cx="3810000" cy="2540000"/>
          </a:xfrm>
          <a:prstGeom prst="rect">
            <a:avLst/>
          </a:prstGeom>
        </p:spPr>
      </p:pic>
    </p:spTree>
    <p:extLst>
      <p:ext uri="{BB962C8B-B14F-4D97-AF65-F5344CB8AC3E}">
        <p14:creationId xmlns:p14="http://schemas.microsoft.com/office/powerpoint/2010/main" val="296272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sz="4000" dirty="0"/>
              <a:t>Current or Former Community Partners</a:t>
            </a:r>
          </a:p>
        </p:txBody>
      </p:sp>
      <p:pic>
        <p:nvPicPr>
          <p:cNvPr id="6" name="Picture 5" descr="A picture containing text, clipart&#10;&#10;Description automatically generated">
            <a:extLst>
              <a:ext uri="{FF2B5EF4-FFF2-40B4-BE49-F238E27FC236}">
                <a16:creationId xmlns:a16="http://schemas.microsoft.com/office/drawing/2014/main" id="{4D4E55EA-9292-4158-8CA7-0F229CF69A83}"/>
              </a:ext>
            </a:extLst>
          </p:cNvPr>
          <p:cNvPicPr>
            <a:picLocks noChangeAspect="1"/>
          </p:cNvPicPr>
          <p:nvPr/>
        </p:nvPicPr>
        <p:blipFill>
          <a:blip r:embed="rId2"/>
          <a:stretch>
            <a:fillRect/>
          </a:stretch>
        </p:blipFill>
        <p:spPr>
          <a:xfrm>
            <a:off x="10607041" y="163848"/>
            <a:ext cx="1481750" cy="1529357"/>
          </a:xfrm>
          <a:prstGeom prst="rect">
            <a:avLst/>
          </a:prstGeom>
        </p:spPr>
      </p:pic>
      <p:pic>
        <p:nvPicPr>
          <p:cNvPr id="5" name="Picture 4" descr="A red and yellow logo&#10;&#10;Description automatically generated with low confidence">
            <a:extLst>
              <a:ext uri="{FF2B5EF4-FFF2-40B4-BE49-F238E27FC236}">
                <a16:creationId xmlns:a16="http://schemas.microsoft.com/office/drawing/2014/main" id="{9843CEE0-7517-4426-B7A0-A44E3B062833}"/>
              </a:ext>
            </a:extLst>
          </p:cNvPr>
          <p:cNvPicPr>
            <a:picLocks noChangeAspect="1"/>
          </p:cNvPicPr>
          <p:nvPr/>
        </p:nvPicPr>
        <p:blipFill>
          <a:blip r:embed="rId3"/>
          <a:stretch>
            <a:fillRect/>
          </a:stretch>
        </p:blipFill>
        <p:spPr>
          <a:xfrm>
            <a:off x="6513441" y="2134053"/>
            <a:ext cx="3480940" cy="894602"/>
          </a:xfrm>
          <a:prstGeom prst="rect">
            <a:avLst/>
          </a:prstGeom>
        </p:spPr>
      </p:pic>
      <p:pic>
        <p:nvPicPr>
          <p:cNvPr id="10" name="Picture 9" descr="Logo&#10;&#10;Description automatically generated">
            <a:extLst>
              <a:ext uri="{FF2B5EF4-FFF2-40B4-BE49-F238E27FC236}">
                <a16:creationId xmlns:a16="http://schemas.microsoft.com/office/drawing/2014/main" id="{9AD51DDF-E1C0-4454-90A7-3CCD170CCC49}"/>
              </a:ext>
            </a:extLst>
          </p:cNvPr>
          <p:cNvPicPr>
            <a:picLocks noChangeAspect="1"/>
          </p:cNvPicPr>
          <p:nvPr/>
        </p:nvPicPr>
        <p:blipFill>
          <a:blip r:embed="rId4"/>
          <a:stretch>
            <a:fillRect/>
          </a:stretch>
        </p:blipFill>
        <p:spPr>
          <a:xfrm>
            <a:off x="617598" y="4154782"/>
            <a:ext cx="4316483" cy="2601290"/>
          </a:xfrm>
          <a:prstGeom prst="rect">
            <a:avLst/>
          </a:prstGeom>
        </p:spPr>
      </p:pic>
      <p:pic>
        <p:nvPicPr>
          <p:cNvPr id="14" name="Picture 13" descr="A red and white logo&#10;&#10;Description automatically generated with low confidence">
            <a:extLst>
              <a:ext uri="{FF2B5EF4-FFF2-40B4-BE49-F238E27FC236}">
                <a16:creationId xmlns:a16="http://schemas.microsoft.com/office/drawing/2014/main" id="{F42987A3-7D77-48EE-A4FF-C81A24BD3027}"/>
              </a:ext>
            </a:extLst>
          </p:cNvPr>
          <p:cNvPicPr>
            <a:picLocks noChangeAspect="1"/>
          </p:cNvPicPr>
          <p:nvPr/>
        </p:nvPicPr>
        <p:blipFill>
          <a:blip r:embed="rId5"/>
          <a:stretch>
            <a:fillRect/>
          </a:stretch>
        </p:blipFill>
        <p:spPr>
          <a:xfrm>
            <a:off x="8465086" y="3245717"/>
            <a:ext cx="3387587" cy="1447309"/>
          </a:xfrm>
          <a:prstGeom prst="rect">
            <a:avLst/>
          </a:prstGeom>
        </p:spPr>
      </p:pic>
      <p:pic>
        <p:nvPicPr>
          <p:cNvPr id="18" name="Picture 17">
            <a:extLst>
              <a:ext uri="{FF2B5EF4-FFF2-40B4-BE49-F238E27FC236}">
                <a16:creationId xmlns:a16="http://schemas.microsoft.com/office/drawing/2014/main" id="{BDA813BC-B78C-4C6F-8EE7-D54C47EA61D8}"/>
              </a:ext>
            </a:extLst>
          </p:cNvPr>
          <p:cNvPicPr>
            <a:picLocks noChangeAspect="1"/>
          </p:cNvPicPr>
          <p:nvPr/>
        </p:nvPicPr>
        <p:blipFill>
          <a:blip r:embed="rId6"/>
          <a:stretch>
            <a:fillRect/>
          </a:stretch>
        </p:blipFill>
        <p:spPr>
          <a:xfrm>
            <a:off x="1097280" y="3437947"/>
            <a:ext cx="3143730" cy="778151"/>
          </a:xfrm>
          <a:prstGeom prst="rect">
            <a:avLst/>
          </a:prstGeom>
        </p:spPr>
      </p:pic>
      <p:pic>
        <p:nvPicPr>
          <p:cNvPr id="21" name="Picture 20" descr="Logo&#10;&#10;Description automatically generated">
            <a:extLst>
              <a:ext uri="{FF2B5EF4-FFF2-40B4-BE49-F238E27FC236}">
                <a16:creationId xmlns:a16="http://schemas.microsoft.com/office/drawing/2014/main" id="{2ED4648E-9955-4190-A7C1-524A8207E84A}"/>
              </a:ext>
            </a:extLst>
          </p:cNvPr>
          <p:cNvPicPr>
            <a:picLocks noChangeAspect="1"/>
          </p:cNvPicPr>
          <p:nvPr/>
        </p:nvPicPr>
        <p:blipFill>
          <a:blip r:embed="rId7"/>
          <a:stretch>
            <a:fillRect/>
          </a:stretch>
        </p:blipFill>
        <p:spPr>
          <a:xfrm>
            <a:off x="1097280" y="2114486"/>
            <a:ext cx="4839410" cy="1066889"/>
          </a:xfrm>
          <a:prstGeom prst="rect">
            <a:avLst/>
          </a:prstGeom>
        </p:spPr>
      </p:pic>
      <p:pic>
        <p:nvPicPr>
          <p:cNvPr id="23" name="Picture 22" descr="Logo, company name&#10;&#10;Description automatically generated">
            <a:extLst>
              <a:ext uri="{FF2B5EF4-FFF2-40B4-BE49-F238E27FC236}">
                <a16:creationId xmlns:a16="http://schemas.microsoft.com/office/drawing/2014/main" id="{D6295BB6-827A-4856-A91D-33551EF465D8}"/>
              </a:ext>
            </a:extLst>
          </p:cNvPr>
          <p:cNvPicPr>
            <a:picLocks noChangeAspect="1"/>
          </p:cNvPicPr>
          <p:nvPr/>
        </p:nvPicPr>
        <p:blipFill>
          <a:blip r:embed="rId8"/>
          <a:stretch>
            <a:fillRect/>
          </a:stretch>
        </p:blipFill>
        <p:spPr>
          <a:xfrm>
            <a:off x="5815511" y="4437797"/>
            <a:ext cx="4876800" cy="2133600"/>
          </a:xfrm>
          <a:prstGeom prst="rect">
            <a:avLst/>
          </a:prstGeom>
        </p:spPr>
      </p:pic>
      <p:pic>
        <p:nvPicPr>
          <p:cNvPr id="25" name="Picture 24" descr="Diagram&#10;&#10;Description automatically generated with medium confidence">
            <a:extLst>
              <a:ext uri="{FF2B5EF4-FFF2-40B4-BE49-F238E27FC236}">
                <a16:creationId xmlns:a16="http://schemas.microsoft.com/office/drawing/2014/main" id="{20F0C081-4F93-43DD-8DCA-5CED7332CFE8}"/>
              </a:ext>
            </a:extLst>
          </p:cNvPr>
          <p:cNvPicPr>
            <a:picLocks noChangeAspect="1"/>
          </p:cNvPicPr>
          <p:nvPr/>
        </p:nvPicPr>
        <p:blipFill>
          <a:blip r:embed="rId9"/>
          <a:stretch>
            <a:fillRect/>
          </a:stretch>
        </p:blipFill>
        <p:spPr>
          <a:xfrm>
            <a:off x="5413763" y="3245717"/>
            <a:ext cx="1798833" cy="1653766"/>
          </a:xfrm>
          <a:prstGeom prst="rect">
            <a:avLst/>
          </a:prstGeom>
        </p:spPr>
      </p:pic>
    </p:spTree>
    <p:extLst>
      <p:ext uri="{BB962C8B-B14F-4D97-AF65-F5344CB8AC3E}">
        <p14:creationId xmlns:p14="http://schemas.microsoft.com/office/powerpoint/2010/main" val="992473475"/>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10.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2.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3.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4.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5.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6.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7.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8.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9.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2.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{12A7C0D7-B4D6-4F2B-BEF6-80FFFB4BCA31}tf33845126_win32</Template>
  <TotalTime>1754</TotalTime>
  <Words>937</Words>
  <Application>Microsoft Office PowerPoint</Application>
  <PresentationFormat>Widescreen</PresentationFormat>
  <Paragraphs>48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Bookman Old Style</vt:lpstr>
      <vt:lpstr>Calibri</vt:lpstr>
      <vt:lpstr>Franklin Gothic Book</vt:lpstr>
      <vt:lpstr>Times New Roman</vt:lpstr>
      <vt:lpstr>1_RetrospectVTI</vt:lpstr>
      <vt:lpstr>The Reality </vt:lpstr>
      <vt:lpstr>“Why Are Black Men Afraid of the Police” </vt:lpstr>
      <vt:lpstr>About SLACO </vt:lpstr>
      <vt:lpstr>Meet Emiel Cleaver </vt:lpstr>
      <vt:lpstr>Filmography </vt:lpstr>
      <vt:lpstr>Production Timetable </vt:lpstr>
      <vt:lpstr>Airing &amp; Distribution </vt:lpstr>
      <vt:lpstr>Current or Former Community Partners </vt:lpstr>
      <vt:lpstr>Current or Former Community Partners</vt:lpstr>
      <vt:lpstr>Past Funders &amp; Partners</vt:lpstr>
      <vt:lpstr>Past Funders &amp; Partners</vt:lpstr>
      <vt:lpstr>The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Keith Willis</dc:creator>
  <cp:lastModifiedBy>Keith Willis</cp:lastModifiedBy>
  <cp:revision>21</cp:revision>
  <dcterms:created xsi:type="dcterms:W3CDTF">2021-03-19T18:02:01Z</dcterms:created>
  <dcterms:modified xsi:type="dcterms:W3CDTF">2021-04-12T19:04:53Z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